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2" r:id="rId5"/>
    <p:sldId id="263" r:id="rId6"/>
    <p:sldId id="258" r:id="rId7"/>
    <p:sldId id="259" r:id="rId8"/>
    <p:sldId id="260" r:id="rId9"/>
    <p:sldId id="261"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2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35311895-9D53-4F70-9BBD-283DFBD5AEE5}" type="datetimeFigureOut">
              <a:rPr lang="tr-TR" smtClean="0"/>
              <a:t>23.02.2022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181412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5311895-9D53-4F70-9BBD-283DFBD5AEE5}" type="datetimeFigureOut">
              <a:rPr lang="tr-TR" smtClean="0"/>
              <a:t>23.02.2022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3880905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35311895-9D53-4F70-9BBD-283DFBD5AEE5}" type="datetimeFigureOut">
              <a:rPr lang="tr-TR" smtClean="0"/>
              <a:t>23.02.2022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4012393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5311895-9D53-4F70-9BBD-283DFBD5AEE5}" type="datetimeFigureOut">
              <a:rPr lang="tr-TR" smtClean="0"/>
              <a:t>23.02.2022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2615535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5311895-9D53-4F70-9BBD-283DFBD5AEE5}" type="datetimeFigureOut">
              <a:rPr lang="tr-TR" smtClean="0"/>
              <a:t>23.02.2022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2253572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5311895-9D53-4F70-9BBD-283DFBD5AEE5}" type="datetimeFigureOut">
              <a:rPr lang="tr-TR" smtClean="0"/>
              <a:t>23.02.2022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1712136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5311895-9D53-4F70-9BBD-283DFBD5AEE5}" type="datetimeFigureOut">
              <a:rPr lang="tr-TR" smtClean="0"/>
              <a:t>23.02.2022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802284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5311895-9D53-4F70-9BBD-283DFBD5AEE5}" type="datetimeFigureOut">
              <a:rPr lang="tr-TR" smtClean="0"/>
              <a:t>23.02.2022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2557221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5311895-9D53-4F70-9BBD-283DFBD5AEE5}" type="datetimeFigureOut">
              <a:rPr lang="tr-TR" smtClean="0"/>
              <a:t>23.02.2022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12706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5311895-9D53-4F70-9BBD-283DFBD5AEE5}" type="datetimeFigureOut">
              <a:rPr lang="tr-TR" smtClean="0"/>
              <a:t>23.02.2022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2214101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5311895-9D53-4F70-9BBD-283DFBD5AEE5}" type="datetimeFigureOut">
              <a:rPr lang="tr-TR" smtClean="0"/>
              <a:t>23.02.2022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ACFA95-EFA0-4787-98A3-D525B86EF159}" type="slidenum">
              <a:rPr lang="tr-TR" smtClean="0"/>
              <a:t>‹#›</a:t>
            </a:fld>
            <a:endParaRPr lang="tr-TR"/>
          </a:p>
        </p:txBody>
      </p:sp>
    </p:spTree>
    <p:extLst>
      <p:ext uri="{BB962C8B-B14F-4D97-AF65-F5344CB8AC3E}">
        <p14:creationId xmlns:p14="http://schemas.microsoft.com/office/powerpoint/2010/main" val="3656368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311895-9D53-4F70-9BBD-283DFBD5AEE5}" type="datetimeFigureOut">
              <a:rPr lang="tr-TR" smtClean="0"/>
              <a:t>23.02.2022</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ACFA95-EFA0-4787-98A3-D525B86EF159}" type="slidenum">
              <a:rPr lang="tr-TR" smtClean="0"/>
              <a:t>‹#›</a:t>
            </a:fld>
            <a:endParaRPr lang="tr-TR"/>
          </a:p>
        </p:txBody>
      </p:sp>
    </p:spTree>
    <p:extLst>
      <p:ext uri="{BB962C8B-B14F-4D97-AF65-F5344CB8AC3E}">
        <p14:creationId xmlns:p14="http://schemas.microsoft.com/office/powerpoint/2010/main" val="841826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268761"/>
            <a:ext cx="7772400" cy="1368151"/>
          </a:xfrm>
        </p:spPr>
        <p:txBody>
          <a:bodyPr>
            <a:normAutofit fontScale="90000"/>
          </a:bodyPr>
          <a:lstStyle/>
          <a:p>
            <a:r>
              <a:rPr lang="tr-TR" dirty="0" smtClean="0">
                <a:solidFill>
                  <a:srgbClr val="FF0000"/>
                </a:solidFill>
              </a:rPr>
              <a:t>OTELCİLİK OTOMASYON SİSTEMLERİ</a:t>
            </a:r>
            <a:endParaRPr lang="tr-TR" dirty="0">
              <a:solidFill>
                <a:srgbClr val="FF0000"/>
              </a:solidFill>
            </a:endParaRPr>
          </a:p>
        </p:txBody>
      </p:sp>
      <p:sp>
        <p:nvSpPr>
          <p:cNvPr id="3" name="Alt Başlık 2"/>
          <p:cNvSpPr>
            <a:spLocks noGrp="1"/>
          </p:cNvSpPr>
          <p:nvPr>
            <p:ph type="subTitle" idx="1"/>
          </p:nvPr>
        </p:nvSpPr>
        <p:spPr>
          <a:xfrm>
            <a:off x="1371600" y="3501008"/>
            <a:ext cx="6400800" cy="1656184"/>
          </a:xfrm>
        </p:spPr>
        <p:txBody>
          <a:bodyPr/>
          <a:lstStyle/>
          <a:p>
            <a:r>
              <a:rPr lang="tr-TR" dirty="0" smtClean="0">
                <a:solidFill>
                  <a:schemeClr val="tx1"/>
                </a:solidFill>
              </a:rPr>
              <a:t>ÖĞR.GÖR.S.ALİ ÇELİK</a:t>
            </a:r>
            <a:endParaRPr lang="tr-TR" dirty="0">
              <a:solidFill>
                <a:schemeClr val="tx1"/>
              </a:solidFill>
            </a:endParaRPr>
          </a:p>
        </p:txBody>
      </p:sp>
    </p:spTree>
    <p:extLst>
      <p:ext uri="{BB962C8B-B14F-4D97-AF65-F5344CB8AC3E}">
        <p14:creationId xmlns:p14="http://schemas.microsoft.com/office/powerpoint/2010/main" val="958003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544616"/>
          </a:xfrm>
        </p:spPr>
        <p:txBody>
          <a:bodyPr>
            <a:normAutofit fontScale="85000" lnSpcReduction="20000"/>
          </a:bodyPr>
          <a:lstStyle/>
          <a:p>
            <a:pPr marL="0" indent="0" algn="ctr">
              <a:buNone/>
            </a:pPr>
            <a:r>
              <a:rPr lang="tr-TR" u="sng" dirty="0" smtClean="0">
                <a:solidFill>
                  <a:srgbClr val="C00000"/>
                </a:solidFill>
              </a:rPr>
              <a:t>Sistemle İlgili Bilgiler</a:t>
            </a:r>
          </a:p>
          <a:p>
            <a:pPr marL="0" indent="0">
              <a:buNone/>
            </a:pPr>
            <a:r>
              <a:rPr lang="tr-TR" dirty="0">
                <a:solidFill>
                  <a:srgbClr val="C00000"/>
                </a:solidFill>
              </a:rPr>
              <a:t>	</a:t>
            </a:r>
            <a:r>
              <a:rPr lang="tr-TR" dirty="0" smtClean="0"/>
              <a:t>Otel işletmelerinde bilgisayarlar 1960’ </a:t>
            </a:r>
            <a:r>
              <a:rPr lang="tr-TR" dirty="0" err="1" smtClean="0"/>
              <a:t>lı</a:t>
            </a:r>
            <a:r>
              <a:rPr lang="tr-TR" dirty="0" smtClean="0"/>
              <a:t> yıllarda kullanılmaya başlanmıştır. Bugün ülkemizde turizm işletme belgesine sahip konaklama tesisleri bilgisayar ve otomasyon sistemi kullanmak zorundadırlar. Değişen ve gelişen  pazarlama anlayışı küresel anlamda konaklama tesislerinin otomasyon sistemleri kullanmalarını da gerekli kılmaktadır. Kullanılan bilgisayar ve otomasyon sistemleri işletmelerin avantajlarını ve tanınırlıklarını daha da artırmıştır. Otel işletmelerinde günümüzde bir çok işletmenin ürettiği otelcilik otomasyon sistemleri kullanılmaktadır. Kullanılan bu sistemlerin mutlaka işletmenin tüm bölümlerinde ki iş ve işleyişle de uyumlu olması gerekmektedir.</a:t>
            </a:r>
          </a:p>
          <a:p>
            <a:pPr marL="0" indent="0">
              <a:buNone/>
            </a:pPr>
            <a:r>
              <a:rPr lang="tr-TR" dirty="0"/>
              <a:t>	</a:t>
            </a:r>
            <a:r>
              <a:rPr lang="tr-TR" dirty="0" smtClean="0"/>
              <a:t>Covid-19 salgını kullanılan otomasyon sistemlerini çok daha gerekli hale getirmiştir.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761745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7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55000" lnSpcReduction="20000"/>
          </a:bodyPr>
          <a:lstStyle/>
          <a:p>
            <a:pPr marL="0" indent="0">
              <a:buNone/>
            </a:pPr>
            <a:r>
              <a:rPr lang="tr-TR" u="sng" dirty="0" smtClean="0">
                <a:solidFill>
                  <a:srgbClr val="FF0000"/>
                </a:solidFill>
              </a:rPr>
              <a:t>Otel Otomasyon Programlarının Üç Çeşidi Vardır;</a:t>
            </a:r>
          </a:p>
          <a:p>
            <a:pPr marL="0" indent="0">
              <a:buNone/>
            </a:pPr>
            <a:r>
              <a:rPr lang="tr-TR" u="sng" dirty="0" smtClean="0"/>
              <a:t>1.Yazılım </a:t>
            </a:r>
            <a:r>
              <a:rPr lang="tr-TR" u="sng" dirty="0"/>
              <a:t>(Kurulum / Set </a:t>
            </a:r>
            <a:r>
              <a:rPr lang="tr-TR" u="sng" dirty="0" err="1"/>
              <a:t>Up</a:t>
            </a:r>
            <a:r>
              <a:rPr lang="tr-TR" u="sng" dirty="0"/>
              <a:t>) İle Çalışan Otel Otomasyon Programı</a:t>
            </a:r>
            <a:r>
              <a:rPr lang="tr-TR" dirty="0"/>
              <a:t>: Programı çalıştırmak ve </a:t>
            </a:r>
            <a:r>
              <a:rPr lang="tr-TR" dirty="0" smtClean="0"/>
              <a:t>kullanmak </a:t>
            </a:r>
            <a:r>
              <a:rPr lang="tr-TR" dirty="0"/>
              <a:t>için bilgisayarın belirtilen teknik özellikleri minimum düzeyde karşılaması gerekir. Yazılımın her bilgisayar için ayrı olarak kurulması ve PC’nin network ağ bağlantısının yapılması gerekir. Kullanılan bilgisayar, modül ve terminal sayısına göre programın fiyatı değişebilir</a:t>
            </a:r>
            <a:r>
              <a:rPr lang="tr-TR" dirty="0" smtClean="0"/>
              <a:t>.</a:t>
            </a:r>
          </a:p>
          <a:p>
            <a:pPr marL="0" indent="0">
              <a:buNone/>
            </a:pPr>
            <a:r>
              <a:rPr lang="tr-TR" dirty="0">
                <a:solidFill>
                  <a:srgbClr val="FF0000"/>
                </a:solidFill>
              </a:rPr>
              <a:t>Bulut bilişim (İngilizce</a:t>
            </a:r>
            <a:r>
              <a:rPr lang="tr-TR" dirty="0"/>
              <a:t>: </a:t>
            </a:r>
            <a:r>
              <a:rPr lang="tr-TR" dirty="0" err="1"/>
              <a:t>Cloud</a:t>
            </a:r>
            <a:r>
              <a:rPr lang="tr-TR" dirty="0"/>
              <a:t> </a:t>
            </a:r>
            <a:r>
              <a:rPr lang="tr-TR" dirty="0" err="1"/>
              <a:t>computing</a:t>
            </a:r>
            <a:r>
              <a:rPr lang="tr-TR" dirty="0"/>
              <a:t>), bilgisayarlar ve diğer cihazlar için, istendiği zaman kullanılabilen ve kullanıcılar arasında paylaşılan bilgisayar kaynakları sağlayan, internet tabanlı bilişim hizmetlerinin genel adıdır</a:t>
            </a:r>
            <a:r>
              <a:rPr lang="tr-TR" smtClean="0"/>
              <a:t>. </a:t>
            </a:r>
          </a:p>
          <a:p>
            <a:pPr marL="0" indent="0">
              <a:buNone/>
            </a:pPr>
            <a:r>
              <a:rPr lang="tr-TR" smtClean="0"/>
              <a:t>(</a:t>
            </a:r>
            <a:r>
              <a:rPr lang="tr-TR" dirty="0" smtClean="0"/>
              <a:t>Kaynak: https</a:t>
            </a:r>
            <a:r>
              <a:rPr lang="tr-TR" dirty="0"/>
              <a:t>://</a:t>
            </a:r>
            <a:r>
              <a:rPr lang="tr-TR" dirty="0" smtClean="0"/>
              <a:t>tr.wikipedia.org/wiki/Bulut_bili%C5%9Fim) </a:t>
            </a:r>
          </a:p>
          <a:p>
            <a:pPr marL="0" indent="0">
              <a:buNone/>
            </a:pPr>
            <a:r>
              <a:rPr lang="tr-TR" u="sng" dirty="0" smtClean="0"/>
              <a:t>2.Bulut Sistemi (İnternet Ortamında) İle Çalışan Otel Otomasyon Programı</a:t>
            </a:r>
            <a:r>
              <a:rPr lang="tr-TR" dirty="0" smtClean="0"/>
              <a:t>: Programın kullanımı için sadece internet olması yeterlidir. İstenilen yerde, istenilen teknoloji araçlarından sisteme giriş ya-</a:t>
            </a:r>
            <a:r>
              <a:rPr lang="tr-TR" dirty="0" err="1" smtClean="0"/>
              <a:t>pılabilir</a:t>
            </a:r>
            <a:r>
              <a:rPr lang="tr-TR" dirty="0" smtClean="0"/>
              <a:t>. İşletim sistemi lisansı, network ağı, virüs programları, yedekleme ve bakım gibi maliyetleri yoktur. Günlük giriş, çıkış ve oda değişimi yapan konukların </a:t>
            </a:r>
            <a:r>
              <a:rPr lang="tr-TR" dirty="0" err="1" smtClean="0"/>
              <a:t>KBS’ye</a:t>
            </a:r>
            <a:r>
              <a:rPr lang="tr-TR" dirty="0" smtClean="0"/>
              <a:t> (Kimlik Bildirim Sistemi) otomatik olarak gönderimi yapılabilir. On-</a:t>
            </a:r>
            <a:r>
              <a:rPr lang="tr-TR" dirty="0" err="1" smtClean="0"/>
              <a:t>line</a:t>
            </a:r>
            <a:r>
              <a:rPr lang="tr-TR" dirty="0" smtClean="0"/>
              <a:t> (çevrim içi) destek sağlanabilir. Fiyatlandırma, terminal sayısı ve modüle göre değişebilir (Http-1).</a:t>
            </a:r>
          </a:p>
          <a:p>
            <a:pPr marL="0" indent="0">
              <a:buNone/>
            </a:pPr>
            <a:r>
              <a:rPr lang="tr-TR" u="sng" dirty="0" smtClean="0"/>
              <a:t>3.Yazılımlı </a:t>
            </a:r>
            <a:r>
              <a:rPr lang="tr-TR" u="sng" dirty="0"/>
              <a:t>(Set </a:t>
            </a:r>
            <a:r>
              <a:rPr lang="tr-TR" u="sng" dirty="0" err="1"/>
              <a:t>Up</a:t>
            </a:r>
            <a:r>
              <a:rPr lang="tr-TR" u="sng" dirty="0"/>
              <a:t>) ve Bulut Sistemli Otel Otomasyon Programı</a:t>
            </a:r>
            <a:r>
              <a:rPr lang="tr-TR" dirty="0"/>
              <a:t>: Programın kurulumu bilgisayar üzeri-ne yapılır ancak veriler bulut ortamında saklanır. Kayıtlar, senkronize edilerek kullanılabilir</a:t>
            </a:r>
            <a:r>
              <a:rPr lang="tr-TR" dirty="0" smtClean="0"/>
              <a:t>. </a:t>
            </a:r>
          </a:p>
          <a:p>
            <a:pPr marL="0" indent="0">
              <a:buNone/>
            </a:pPr>
            <a:r>
              <a:rPr lang="tr-TR" dirty="0" smtClean="0"/>
              <a:t>(Kaynak</a:t>
            </a:r>
            <a:r>
              <a:rPr lang="tr-TR" dirty="0"/>
              <a:t>: KONAKLAMA VE SEYAHAT HİZMETLERİ ALANI ÖN BÜRO HİZMETLERİ ATÖLYESİ-Aral </a:t>
            </a:r>
            <a:r>
              <a:rPr lang="tr-TR" dirty="0" smtClean="0"/>
              <a:t>KARA, </a:t>
            </a:r>
            <a:r>
              <a:rPr lang="tr-TR" dirty="0"/>
              <a:t>Bekir </a:t>
            </a:r>
            <a:r>
              <a:rPr lang="tr-TR" dirty="0" smtClean="0"/>
              <a:t>KURT, </a:t>
            </a:r>
            <a:r>
              <a:rPr lang="tr-TR" dirty="0"/>
              <a:t>Fatih ÖZLER </a:t>
            </a:r>
            <a:r>
              <a:rPr lang="tr-TR" dirty="0" smtClean="0"/>
              <a:t>,Olgun EROĞLU, </a:t>
            </a:r>
            <a:r>
              <a:rPr lang="tr-TR" dirty="0"/>
              <a:t>Özlem </a:t>
            </a:r>
            <a:r>
              <a:rPr lang="tr-TR" dirty="0" smtClean="0"/>
              <a:t>ŞAŞMAZ)</a:t>
            </a:r>
            <a:endParaRPr lang="tr-TR" dirty="0"/>
          </a:p>
        </p:txBody>
      </p:sp>
    </p:spTree>
    <p:extLst>
      <p:ext uri="{BB962C8B-B14F-4D97-AF65-F5344CB8AC3E}">
        <p14:creationId xmlns:p14="http://schemas.microsoft.com/office/powerpoint/2010/main" val="3171118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55000" lnSpcReduction="20000"/>
          </a:bodyPr>
          <a:lstStyle/>
          <a:p>
            <a:pPr marL="0" indent="0">
              <a:buNone/>
            </a:pPr>
            <a:r>
              <a:rPr lang="tr-TR" u="sng" dirty="0" err="1" smtClean="0">
                <a:solidFill>
                  <a:srgbClr val="C00000"/>
                </a:solidFill>
              </a:rPr>
              <a:t>Önbüro</a:t>
            </a:r>
            <a:r>
              <a:rPr lang="tr-TR" u="sng" dirty="0" smtClean="0">
                <a:solidFill>
                  <a:srgbClr val="C00000"/>
                </a:solidFill>
              </a:rPr>
              <a:t> Paket Programları İşlemleri</a:t>
            </a:r>
          </a:p>
          <a:p>
            <a:pPr marL="0" indent="0">
              <a:buNone/>
            </a:pPr>
            <a:r>
              <a:rPr lang="tr-TR" dirty="0" smtClean="0"/>
              <a:t>*Konaklama öncesi</a:t>
            </a:r>
          </a:p>
          <a:p>
            <a:pPr marL="0" indent="0">
              <a:buNone/>
            </a:pPr>
            <a:r>
              <a:rPr lang="tr-TR" dirty="0" smtClean="0"/>
              <a:t>*Konaklama sırası</a:t>
            </a:r>
          </a:p>
          <a:p>
            <a:pPr marL="0" indent="0">
              <a:buNone/>
            </a:pPr>
            <a:r>
              <a:rPr lang="tr-TR" dirty="0" smtClean="0"/>
              <a:t>*Konaklama sonrası</a:t>
            </a:r>
          </a:p>
          <a:p>
            <a:pPr marL="0" indent="0">
              <a:buNone/>
            </a:pPr>
            <a:r>
              <a:rPr lang="tr-TR" dirty="0" smtClean="0"/>
              <a:t>*Pazarlama</a:t>
            </a:r>
          </a:p>
          <a:p>
            <a:pPr marL="0" indent="0">
              <a:buNone/>
            </a:pPr>
            <a:r>
              <a:rPr lang="tr-TR" dirty="0" smtClean="0">
                <a:solidFill>
                  <a:srgbClr val="C00000"/>
                </a:solidFill>
              </a:rPr>
              <a:t>Birçok yazılım uygulamaları;</a:t>
            </a:r>
          </a:p>
          <a:p>
            <a:pPr marL="0" indent="0">
              <a:buNone/>
            </a:pPr>
            <a:r>
              <a:rPr lang="tr-TR" dirty="0" smtClean="0"/>
              <a:t>1-Eksik özellikler</a:t>
            </a:r>
          </a:p>
          <a:p>
            <a:pPr marL="0" indent="0">
              <a:buNone/>
            </a:pPr>
            <a:r>
              <a:rPr lang="tr-TR" dirty="0" smtClean="0"/>
              <a:t>2-Kullanıcı dostu değil</a:t>
            </a:r>
          </a:p>
          <a:p>
            <a:pPr marL="0" indent="0">
              <a:buNone/>
            </a:pPr>
            <a:r>
              <a:rPr lang="tr-TR" dirty="0" smtClean="0"/>
              <a:t>3-Entegre değil</a:t>
            </a:r>
          </a:p>
          <a:p>
            <a:pPr marL="0" indent="0">
              <a:buNone/>
            </a:pPr>
            <a:r>
              <a:rPr lang="tr-TR" dirty="0" smtClean="0"/>
              <a:t>4-Zayıf destek</a:t>
            </a:r>
          </a:p>
          <a:p>
            <a:pPr marL="0" indent="0">
              <a:buNone/>
            </a:pPr>
            <a:r>
              <a:rPr lang="tr-TR" dirty="0" smtClean="0"/>
              <a:t>5-Eski teknoloji</a:t>
            </a:r>
          </a:p>
          <a:p>
            <a:pPr marL="0" indent="0">
              <a:buNone/>
            </a:pPr>
            <a:r>
              <a:rPr lang="tr-TR" dirty="0" smtClean="0"/>
              <a:t>6-Güvenilmez , zaman zaman teknik problemler çıkaran</a:t>
            </a:r>
          </a:p>
          <a:p>
            <a:pPr marL="0" indent="0">
              <a:buNone/>
            </a:pPr>
            <a:r>
              <a:rPr lang="tr-TR" dirty="0" smtClean="0"/>
              <a:t>7-Pahalı</a:t>
            </a:r>
          </a:p>
          <a:p>
            <a:pPr marL="0" indent="0">
              <a:buNone/>
            </a:pPr>
            <a:r>
              <a:rPr lang="tr-TR" dirty="0" smtClean="0"/>
              <a:t>8-Zayıf raporlama fonksiyonu problemlere sahiptir.</a:t>
            </a:r>
          </a:p>
          <a:p>
            <a:pPr marL="0" indent="0">
              <a:buNone/>
            </a:pPr>
            <a:r>
              <a:rPr lang="tr-TR" dirty="0" smtClean="0">
                <a:solidFill>
                  <a:srgbClr val="C00000"/>
                </a:solidFill>
              </a:rPr>
              <a:t>Paket program fonksiyonları</a:t>
            </a:r>
          </a:p>
          <a:p>
            <a:pPr marL="0" indent="0">
              <a:buNone/>
            </a:pPr>
            <a:r>
              <a:rPr lang="tr-TR" dirty="0" smtClean="0"/>
              <a:t>*Konaklama öncesi</a:t>
            </a:r>
          </a:p>
          <a:p>
            <a:pPr marL="0" indent="0">
              <a:buNone/>
            </a:pPr>
            <a:r>
              <a:rPr lang="tr-TR" dirty="0" smtClean="0"/>
              <a:t>*Konaklama sırası</a:t>
            </a:r>
          </a:p>
          <a:p>
            <a:pPr marL="0" indent="0">
              <a:buNone/>
            </a:pPr>
            <a:r>
              <a:rPr lang="tr-TR" dirty="0" smtClean="0"/>
              <a:t>*Konaklama sonrası</a:t>
            </a:r>
          </a:p>
          <a:p>
            <a:pPr marL="0" indent="0">
              <a:buNone/>
            </a:pPr>
            <a:r>
              <a:rPr lang="tr-TR" dirty="0" smtClean="0"/>
              <a:t>*Pazarlama</a:t>
            </a:r>
          </a:p>
          <a:p>
            <a:pPr marL="0" indent="0">
              <a:buNone/>
            </a:pPr>
            <a:r>
              <a:rPr lang="tr-TR" dirty="0" smtClean="0"/>
              <a:t>	Temel fonksiyonlar üzerine bir çok yazılım üreticisi talebe göre farklı fonksiyonlar üretebilir. Önemli olan işletmenin hangi fonksiyonlara ihtiyacı olduğunu belirlemek ve bunu sağlayabilecek yazılımı elde etmektir.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662470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3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92500" lnSpcReduction="20000"/>
          </a:bodyPr>
          <a:lstStyle/>
          <a:p>
            <a:pPr marL="0" indent="0">
              <a:buNone/>
            </a:pPr>
            <a:r>
              <a:rPr lang="tr-TR" dirty="0" smtClean="0">
                <a:solidFill>
                  <a:srgbClr val="C00000"/>
                </a:solidFill>
              </a:rPr>
              <a:t>Kurumsal kaynak planlama sistemleri: </a:t>
            </a:r>
            <a:r>
              <a:rPr lang="tr-TR" dirty="0" smtClean="0"/>
              <a:t>Daha iyi bir Pazar pozisyonu elde etmek, maliyetleri azaltmak ve süreci arttırmak verimlilik ve hizmet kalitesini arttırmak için kullanılabilecek stratejik araçlardır.</a:t>
            </a:r>
          </a:p>
          <a:p>
            <a:pPr marL="0" indent="0">
              <a:buNone/>
            </a:pPr>
            <a:r>
              <a:rPr lang="tr-TR" dirty="0" smtClean="0">
                <a:solidFill>
                  <a:srgbClr val="C00000"/>
                </a:solidFill>
              </a:rPr>
              <a:t>Otomasyon yazılımı seçimi süreci</a:t>
            </a:r>
          </a:p>
          <a:p>
            <a:pPr marL="0" indent="0">
              <a:buNone/>
            </a:pPr>
            <a:r>
              <a:rPr lang="tr-TR" dirty="0" smtClean="0">
                <a:solidFill>
                  <a:srgbClr val="C00000"/>
                </a:solidFill>
              </a:rPr>
              <a:t>Bu süreçte en önemli unsurlar;</a:t>
            </a:r>
          </a:p>
          <a:p>
            <a:pPr marL="0" indent="0">
              <a:buNone/>
            </a:pPr>
            <a:r>
              <a:rPr lang="tr-TR" dirty="0" smtClean="0"/>
              <a:t>*İşlevsellik</a:t>
            </a:r>
          </a:p>
          <a:p>
            <a:pPr marL="0" indent="0">
              <a:buNone/>
            </a:pPr>
            <a:r>
              <a:rPr lang="tr-TR" dirty="0" smtClean="0"/>
              <a:t>*Referanslar</a:t>
            </a:r>
          </a:p>
          <a:p>
            <a:pPr marL="0" indent="0">
              <a:buNone/>
            </a:pPr>
            <a:r>
              <a:rPr lang="tr-TR" dirty="0" smtClean="0"/>
              <a:t>*Destek olanakları</a:t>
            </a:r>
          </a:p>
          <a:p>
            <a:pPr marL="0" indent="0">
              <a:buNone/>
            </a:pPr>
            <a:r>
              <a:rPr lang="tr-TR" dirty="0" smtClean="0"/>
              <a:t>*Toplam maliyet</a:t>
            </a:r>
          </a:p>
          <a:p>
            <a:pPr marL="0" indent="0">
              <a:buNone/>
            </a:pPr>
            <a:r>
              <a:rPr lang="tr-TR" dirty="0" smtClean="0"/>
              <a:t>	Ayrıca otomasyon paket programı seçimi sırasında otelin diğer işlevsel alanlarındaki yapılarla da programlar birleşik olarak uyumlu olmalıdır. Yiyecek içecek, Muhasebe, Yönetim vb.</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031891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7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760640"/>
          </a:xfrm>
        </p:spPr>
        <p:txBody>
          <a:bodyPr>
            <a:normAutofit fontScale="92500" lnSpcReduction="10000"/>
          </a:bodyPr>
          <a:lstStyle/>
          <a:p>
            <a:pPr marL="0" indent="0">
              <a:buNone/>
            </a:pPr>
            <a:r>
              <a:rPr lang="tr-TR" dirty="0" smtClean="0">
                <a:solidFill>
                  <a:srgbClr val="C00000"/>
                </a:solidFill>
              </a:rPr>
              <a:t>Kullanılan sistemin tipik bir ön büro uygulamasında şu içeriklerin olması gereklidir;</a:t>
            </a:r>
          </a:p>
          <a:p>
            <a:pPr marL="0" indent="0">
              <a:buNone/>
            </a:pPr>
            <a:r>
              <a:rPr lang="tr-TR" dirty="0" smtClean="0"/>
              <a:t>1-Sistem</a:t>
            </a:r>
          </a:p>
          <a:p>
            <a:pPr marL="0" indent="0">
              <a:buNone/>
            </a:pPr>
            <a:r>
              <a:rPr lang="tr-TR" dirty="0" smtClean="0"/>
              <a:t>2-Rezervasyon</a:t>
            </a:r>
          </a:p>
          <a:p>
            <a:pPr marL="0" indent="0">
              <a:buNone/>
            </a:pPr>
            <a:r>
              <a:rPr lang="tr-TR" dirty="0" smtClean="0"/>
              <a:t>3-Ön büro-Kayıt</a:t>
            </a:r>
          </a:p>
          <a:p>
            <a:pPr marL="0" indent="0">
              <a:buNone/>
            </a:pPr>
            <a:r>
              <a:rPr lang="tr-TR" dirty="0" smtClean="0"/>
              <a:t>4-Ödeme </a:t>
            </a:r>
          </a:p>
          <a:p>
            <a:pPr marL="0" indent="0">
              <a:buNone/>
            </a:pPr>
            <a:r>
              <a:rPr lang="tr-TR" dirty="0" smtClean="0"/>
              <a:t>5-Çıkış</a:t>
            </a:r>
          </a:p>
          <a:p>
            <a:pPr marL="0" indent="0">
              <a:buNone/>
            </a:pPr>
            <a:r>
              <a:rPr lang="tr-TR" dirty="0" smtClean="0"/>
              <a:t>6-Kat Hizmetleri</a:t>
            </a:r>
          </a:p>
          <a:p>
            <a:pPr marL="0" indent="0">
              <a:buNone/>
            </a:pPr>
            <a:r>
              <a:rPr lang="tr-TR" dirty="0" smtClean="0"/>
              <a:t>7-Rapor ve İstatistikler</a:t>
            </a:r>
          </a:p>
          <a:p>
            <a:pPr marL="0" indent="0">
              <a:buNone/>
            </a:pPr>
            <a:r>
              <a:rPr lang="tr-TR" dirty="0" smtClean="0"/>
              <a:t>8-Hızlı kullanım</a:t>
            </a:r>
          </a:p>
          <a:p>
            <a:pPr marL="0" indent="0">
              <a:buNone/>
            </a:pPr>
            <a:r>
              <a:rPr lang="tr-TR" dirty="0" smtClean="0"/>
              <a:t>9-Program çıkışı gibi.</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19343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7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fontScale="55000" lnSpcReduction="20000"/>
          </a:bodyPr>
          <a:lstStyle/>
          <a:p>
            <a:pPr marL="0" indent="0">
              <a:buNone/>
            </a:pPr>
            <a:r>
              <a:rPr lang="tr-TR" dirty="0" smtClean="0"/>
              <a:t>	</a:t>
            </a:r>
            <a:r>
              <a:rPr lang="tr-TR" sz="3600" dirty="0" smtClean="0"/>
              <a:t>Her bir otomasyon programının alt menülerle içeriklerinin daha da zenginleştiği görülmektedir. Otomasyon sistemleri internet bağlantılarıyla küresel anlamda kendisi rezervasyon ve satış yaparken aracılar aracılığıyla da satış ve pazarlamaları yapılmaktadır. Ayrıca turistik tüketicilere sunulan olanaklardan birisi de işletme ve çevresinde sanal geziler yapılarak tüketiciler sahip olacakları ürünü görmelerine imkan tanınır.</a:t>
            </a:r>
          </a:p>
          <a:p>
            <a:pPr marL="0" indent="0">
              <a:buNone/>
            </a:pPr>
            <a:endParaRPr lang="tr-TR" sz="3600" dirty="0" smtClean="0"/>
          </a:p>
          <a:p>
            <a:pPr marL="0" indent="0">
              <a:buNone/>
            </a:pPr>
            <a:r>
              <a:rPr lang="tr-TR" sz="3600" dirty="0" smtClean="0"/>
              <a:t>Otel işletmelerinde kullanılan sistemler;</a:t>
            </a:r>
          </a:p>
          <a:p>
            <a:pPr marL="0" indent="0">
              <a:buNone/>
            </a:pPr>
            <a:r>
              <a:rPr lang="tr-TR" sz="3600" dirty="0" smtClean="0"/>
              <a:t>1-Mikro Sistem</a:t>
            </a:r>
          </a:p>
          <a:p>
            <a:pPr marL="0" indent="0">
              <a:buNone/>
            </a:pPr>
            <a:r>
              <a:rPr lang="tr-TR" sz="3600" dirty="0" smtClean="0"/>
              <a:t>2-Makro Sistem</a:t>
            </a:r>
          </a:p>
          <a:p>
            <a:pPr marL="0" indent="0">
              <a:buNone/>
            </a:pPr>
            <a:r>
              <a:rPr lang="tr-TR" sz="3600" dirty="0" smtClean="0"/>
              <a:t>3-Main </a:t>
            </a:r>
            <a:r>
              <a:rPr lang="tr-TR" sz="3600" dirty="0" err="1" smtClean="0"/>
              <a:t>Frame</a:t>
            </a:r>
            <a:endParaRPr lang="tr-TR" sz="3600" dirty="0" smtClean="0"/>
          </a:p>
          <a:p>
            <a:pPr marL="0" indent="0">
              <a:buNone/>
            </a:pPr>
            <a:r>
              <a:rPr lang="tr-TR" sz="3600" dirty="0" smtClean="0"/>
              <a:t>	Otel işletmelerinin hizmet genişliğinin artması nedeniyle en çok makro sistem ve main </a:t>
            </a:r>
            <a:r>
              <a:rPr lang="tr-TR" sz="3600" dirty="0" err="1" smtClean="0"/>
              <a:t>frame</a:t>
            </a:r>
            <a:r>
              <a:rPr lang="tr-TR" sz="3600" dirty="0" smtClean="0"/>
              <a:t> kullanılmaktadır.</a:t>
            </a:r>
          </a:p>
          <a:p>
            <a:pPr marL="0" indent="0">
              <a:buNone/>
            </a:pPr>
            <a:endParaRPr lang="tr-TR" sz="3600" dirty="0" smtClean="0">
              <a:solidFill>
                <a:srgbClr val="C00000"/>
              </a:solidFill>
            </a:endParaRPr>
          </a:p>
          <a:p>
            <a:pPr marL="0" indent="0">
              <a:buNone/>
            </a:pPr>
            <a:r>
              <a:rPr lang="tr-TR" sz="3600" dirty="0" smtClean="0">
                <a:solidFill>
                  <a:srgbClr val="C00000"/>
                </a:solidFill>
              </a:rPr>
              <a:t>Main </a:t>
            </a:r>
            <a:r>
              <a:rPr lang="tr-TR" sz="3600" dirty="0" err="1" smtClean="0">
                <a:solidFill>
                  <a:srgbClr val="C00000"/>
                </a:solidFill>
              </a:rPr>
              <a:t>frame</a:t>
            </a:r>
            <a:r>
              <a:rPr lang="tr-TR" sz="3600" dirty="0" smtClean="0">
                <a:solidFill>
                  <a:srgbClr val="C00000"/>
                </a:solidFill>
              </a:rPr>
              <a:t>: </a:t>
            </a:r>
            <a:r>
              <a:rPr lang="tr-TR" sz="3600" dirty="0" smtClean="0"/>
              <a:t>Bir anabilgisayar (Almanca </a:t>
            </a:r>
            <a:r>
              <a:rPr lang="tr-TR" sz="3600" dirty="0" err="1" smtClean="0"/>
              <a:t>Großrechner</a:t>
            </a:r>
            <a:r>
              <a:rPr lang="tr-TR" sz="3600" dirty="0" smtClean="0"/>
              <a:t>; İngilizce </a:t>
            </a:r>
            <a:r>
              <a:rPr lang="tr-TR" sz="3600" dirty="0" err="1" smtClean="0"/>
              <a:t>mainframe</a:t>
            </a:r>
            <a:r>
              <a:rPr lang="tr-TR" sz="3600" dirty="0" smtClean="0"/>
              <a:t> </a:t>
            </a:r>
            <a:r>
              <a:rPr lang="tr-TR" sz="3600" dirty="0" err="1" smtClean="0"/>
              <a:t>computer</a:t>
            </a:r>
            <a:r>
              <a:rPr lang="tr-TR" sz="3600" dirty="0" smtClean="0"/>
              <a:t>) milyonlarca kullanıcıya eş zamanlı olarak farklı hizmetler verebilen, büyük, güçlü ve pahalı bir bilgisayardır. Anabilgisayarların gücü şu nedenlerden kaynaklanmaktadır:</a:t>
            </a:r>
          </a:p>
          <a:p>
            <a:pPr marL="0" indent="0">
              <a:buNone/>
            </a:pPr>
            <a:r>
              <a:rPr lang="tr-TR" sz="3600" dirty="0" smtClean="0"/>
              <a:t>1-Çok sayıda işlemcinin varlığı</a:t>
            </a:r>
          </a:p>
          <a:p>
            <a:pPr marL="0" indent="0">
              <a:buNone/>
            </a:pPr>
            <a:r>
              <a:rPr lang="tr-TR" sz="3600" dirty="0" smtClean="0"/>
              <a:t>2-Yüksek girdi-çıktı (İng. </a:t>
            </a:r>
            <a:r>
              <a:rPr lang="tr-TR" sz="3600" dirty="0" err="1" smtClean="0"/>
              <a:t>input</a:t>
            </a:r>
            <a:r>
              <a:rPr lang="tr-TR" sz="3600" dirty="0" smtClean="0"/>
              <a:t>/</a:t>
            </a:r>
            <a:r>
              <a:rPr lang="tr-TR" sz="3600" dirty="0" err="1" smtClean="0"/>
              <a:t>output</a:t>
            </a:r>
            <a:r>
              <a:rPr lang="tr-TR" sz="3600" dirty="0" smtClean="0"/>
              <a:t>; kısaca IO) kapasitesi</a:t>
            </a:r>
          </a:p>
          <a:p>
            <a:pPr marL="0" indent="0">
              <a:buNone/>
            </a:pPr>
            <a:r>
              <a:rPr lang="tr-TR" sz="3600" dirty="0" smtClean="0"/>
              <a:t>3-Zaman paylaşımı (İng. time </a:t>
            </a:r>
            <a:r>
              <a:rPr lang="tr-TR" sz="3600" dirty="0" err="1" smtClean="0"/>
              <a:t>sharing</a:t>
            </a:r>
            <a:r>
              <a:rPr lang="tr-TR" sz="3600" dirty="0" smtClean="0"/>
              <a:t>) olanağı veren işletim sistemleri</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078570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7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832648"/>
          </a:xfrm>
        </p:spPr>
        <p:txBody>
          <a:bodyPr/>
          <a:lstStyle/>
          <a:p>
            <a:pPr marL="0" indent="0">
              <a:buNone/>
            </a:pPr>
            <a:r>
              <a:rPr lang="tr-TR" u="sng" dirty="0" smtClean="0">
                <a:solidFill>
                  <a:srgbClr val="C00000"/>
                </a:solidFill>
              </a:rPr>
              <a:t>Örnek program </a:t>
            </a:r>
            <a:r>
              <a:rPr lang="tr-TR" u="sng" dirty="0" err="1" smtClean="0">
                <a:solidFill>
                  <a:srgbClr val="C00000"/>
                </a:solidFill>
              </a:rPr>
              <a:t>Sentezdelux</a:t>
            </a:r>
            <a:r>
              <a:rPr lang="tr-TR" u="sng" dirty="0" smtClean="0">
                <a:solidFill>
                  <a:srgbClr val="C00000"/>
                </a:solidFill>
              </a:rPr>
              <a:t> kurulumu</a:t>
            </a:r>
          </a:p>
          <a:p>
            <a:pPr marL="0" indent="0">
              <a:buNone/>
            </a:pPr>
            <a:r>
              <a:rPr lang="tr-TR" dirty="0" smtClean="0"/>
              <a:t>1-Programın kurulum dosyasını açmak.</a:t>
            </a:r>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2-Kurulum bölümüne giriş yapmak</a:t>
            </a:r>
          </a:p>
          <a:p>
            <a:pPr marL="0" indent="0">
              <a:buNone/>
            </a:pPr>
            <a:endParaRPr lang="tr-TR" dirty="0" smtClean="0"/>
          </a:p>
          <a:p>
            <a:pPr marL="0" indent="0">
              <a:buNone/>
            </a:pPr>
            <a:endParaRPr lang="tr-TR" dirty="0" smtClean="0"/>
          </a:p>
          <a:p>
            <a:pPr marL="0" indent="0">
              <a:buNone/>
            </a:pP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1700808"/>
            <a:ext cx="1656184"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859" y="4149080"/>
            <a:ext cx="4637237"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255409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9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616624"/>
          </a:xfrm>
        </p:spPr>
        <p:txBody>
          <a:bodyPr/>
          <a:lstStyle/>
          <a:p>
            <a:pPr marL="0" indent="0">
              <a:buNone/>
            </a:pPr>
            <a:r>
              <a:rPr lang="tr-TR" dirty="0" smtClean="0"/>
              <a:t>3-Yükleme Programı sayfasından gerekli işlemleri yapmak.</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smtClean="0"/>
              <a:t>	Kurulum işlemlerini yapmadan önce gerekli planlamalar yapılıp bu plana göre girdiler sağlanmalıdır.</a:t>
            </a:r>
          </a:p>
          <a:p>
            <a:pPr marL="0" indent="0">
              <a:buNone/>
            </a:pPr>
            <a:endParaRPr lang="tr-T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1844825"/>
            <a:ext cx="7200799" cy="2111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98390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404</Words>
  <Application>Microsoft Office PowerPoint</Application>
  <PresentationFormat>Ekran Gösterisi (4:3)</PresentationFormat>
  <Paragraphs>75</Paragraphs>
  <Slides>9</Slides>
  <Notes>0</Notes>
  <HiddenSlides>0</HiddenSlides>
  <MMClips>7</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9</vt:i4>
      </vt:variant>
    </vt:vector>
  </HeadingPairs>
  <TitlesOfParts>
    <vt:vector size="12" baseType="lpstr">
      <vt:lpstr>Arial</vt:lpstr>
      <vt:lpstr>Calibri</vt:lpstr>
      <vt:lpstr>Ofis Teması</vt:lpstr>
      <vt:lpstr>OTELCİLİK OTOMASYON SİSTEMLERİ</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OTELCİLİK OTOMASYON SİSTEMLERİ</dc:title>
  <dc:creator>ASUS</dc:creator>
  <cp:lastModifiedBy>seyitAliçelik</cp:lastModifiedBy>
  <cp:revision>10</cp:revision>
  <dcterms:created xsi:type="dcterms:W3CDTF">2021-02-26T22:38:48Z</dcterms:created>
  <dcterms:modified xsi:type="dcterms:W3CDTF">2022-02-23T12:43:01Z</dcterms:modified>
</cp:coreProperties>
</file>